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284" r:id="rId5"/>
    <p:sldId id="297" r:id="rId6"/>
    <p:sldId id="287" r:id="rId7"/>
    <p:sldId id="298" r:id="rId8"/>
    <p:sldId id="288" r:id="rId9"/>
    <p:sldId id="299" r:id="rId10"/>
    <p:sldId id="300" r:id="rId11"/>
    <p:sldId id="301" r:id="rId12"/>
    <p:sldId id="302" r:id="rId13"/>
    <p:sldId id="29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99" autoAdjust="0"/>
  </p:normalViewPr>
  <p:slideViewPr>
    <p:cSldViewPr snapToGrid="0" snapToObjects="1" showGuides="1">
      <p:cViewPr varScale="1">
        <p:scale>
          <a:sx n="74" d="100"/>
          <a:sy n="74" d="100"/>
        </p:scale>
        <p:origin x="1042" y="7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6/6/2025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0D3DFC-11A7-4DDF-8AEE-A5ACE051EBF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045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0D3DFC-11A7-4DDF-8AEE-A5ACE051EBF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900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0D3DFC-11A7-4DDF-8AEE-A5ACE051EBF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995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0D3DFC-11A7-4DDF-8AEE-A5ACE051EBF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258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" TargetMode="External"/><Relationship Id="rId2" Type="http://schemas.openxmlformats.org/officeDocument/2006/relationships/hyperlink" Target="https://www.kaggle.com/datasets/mlg-ulb/creditcardfraud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Venkatarao50/Machine-Learning/blob/main/Credit_Card_Fraud_Detection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0593" y="1768331"/>
            <a:ext cx="5350715" cy="603504"/>
          </a:xfrm>
        </p:spPr>
        <p:txBody>
          <a:bodyPr/>
          <a:lstStyle/>
          <a:p>
            <a:pPr algn="l">
              <a:spcAft>
                <a:spcPts val="1029"/>
              </a:spcAft>
            </a:pPr>
            <a:r>
              <a:rPr lang="en-IN" sz="3200" b="0" i="0" dirty="0">
                <a:solidFill>
                  <a:srgbClr val="404040"/>
                </a:solidFill>
                <a:effectLst/>
                <a:latin typeface="quote-cjk-patch"/>
              </a:rPr>
              <a:t>Credit Card Fraud Detection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F6A8F2-25FA-7DFE-8594-2916B3589A72}"/>
              </a:ext>
            </a:extLst>
          </p:cNvPr>
          <p:cNvSpPr txBox="1"/>
          <p:nvPr/>
        </p:nvSpPr>
        <p:spPr>
          <a:xfrm>
            <a:off x="1150779" y="2628281"/>
            <a:ext cx="6096000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800" b="1" cap="all" dirty="0">
                <a:cs typeface="Times New Roman" panose="02020603050405020304" pitchFamily="18" charset="0"/>
              </a:rPr>
              <a:t>Presented By</a:t>
            </a:r>
          </a:p>
          <a:p>
            <a:pPr algn="l">
              <a:spcAft>
                <a:spcPts val="600"/>
              </a:spcAft>
            </a:pPr>
            <a:r>
              <a:rPr lang="en-US" sz="1800" b="1" cap="all" dirty="0">
                <a:cs typeface="Times New Roman" panose="02020603050405020304" pitchFamily="18" charset="0"/>
              </a:rPr>
              <a:t>Student Name :</a:t>
            </a:r>
            <a:r>
              <a:rPr lang="en-US" b="1" cap="all" dirty="0">
                <a:cs typeface="Times New Roman" panose="02020603050405020304" pitchFamily="18" charset="0"/>
              </a:rPr>
              <a:t> </a:t>
            </a:r>
            <a:r>
              <a:rPr lang="en-US" cap="all" dirty="0" err="1">
                <a:cs typeface="Times New Roman" panose="02020603050405020304" pitchFamily="18" charset="0"/>
              </a:rPr>
              <a:t>Parusubothu</a:t>
            </a:r>
            <a:r>
              <a:rPr lang="en-US" cap="all" dirty="0">
                <a:cs typeface="Times New Roman" panose="02020603050405020304" pitchFamily="18" charset="0"/>
              </a:rPr>
              <a:t> Venkata </a:t>
            </a:r>
            <a:r>
              <a:rPr lang="en-US" cap="all" dirty="0" err="1">
                <a:cs typeface="Times New Roman" panose="02020603050405020304" pitchFamily="18" charset="0"/>
              </a:rPr>
              <a:t>rao</a:t>
            </a:r>
            <a:endParaRPr lang="en-US" sz="1800" cap="all" dirty="0">
              <a:cs typeface="Times New Roman" panose="02020603050405020304" pitchFamily="18" charset="0"/>
            </a:endParaRPr>
          </a:p>
          <a:p>
            <a:pPr algn="l">
              <a:spcAft>
                <a:spcPts val="600"/>
              </a:spcAft>
            </a:pPr>
            <a:r>
              <a:rPr lang="en-US" sz="1800" b="1" cap="all" dirty="0">
                <a:cs typeface="Times New Roman" panose="02020603050405020304" pitchFamily="18" charset="0"/>
              </a:rPr>
              <a:t>College Name : </a:t>
            </a:r>
            <a:r>
              <a:rPr lang="en-US" sz="1800" cap="all" dirty="0">
                <a:cs typeface="Times New Roman" panose="02020603050405020304" pitchFamily="18" charset="0"/>
              </a:rPr>
              <a:t>Sir </a:t>
            </a:r>
            <a:r>
              <a:rPr lang="en-US" sz="1800" cap="all" dirty="0" err="1">
                <a:cs typeface="Times New Roman" panose="02020603050405020304" pitchFamily="18" charset="0"/>
              </a:rPr>
              <a:t>c.r.reddy</a:t>
            </a:r>
            <a:r>
              <a:rPr lang="en-US" sz="1800" cap="all" dirty="0">
                <a:cs typeface="Times New Roman" panose="02020603050405020304" pitchFamily="18" charset="0"/>
              </a:rPr>
              <a:t> college of </a:t>
            </a:r>
            <a:r>
              <a:rPr lang="en-US" sz="1800" cap="all" dirty="0" err="1">
                <a:cs typeface="Times New Roman" panose="02020603050405020304" pitchFamily="18" charset="0"/>
              </a:rPr>
              <a:t>enginnering</a:t>
            </a:r>
            <a:endParaRPr lang="en-US" sz="1800" cap="all" dirty="0">
              <a:cs typeface="Times New Roman" panose="02020603050405020304" pitchFamily="18" charset="0"/>
            </a:endParaRPr>
          </a:p>
          <a:p>
            <a:pPr algn="l">
              <a:spcAft>
                <a:spcPts val="600"/>
              </a:spcAft>
            </a:pPr>
            <a:r>
              <a:rPr lang="en-US" sz="1800" b="1" cap="all" dirty="0">
                <a:cs typeface="Times New Roman" panose="02020603050405020304" pitchFamily="18" charset="0"/>
              </a:rPr>
              <a:t>Department </a:t>
            </a:r>
            <a:r>
              <a:rPr lang="en-US" sz="2000" b="1" cap="all" dirty="0"/>
              <a:t>: </a:t>
            </a:r>
            <a:r>
              <a:rPr lang="en-US" cap="all" dirty="0"/>
              <a:t>Electrical and electronics</a:t>
            </a:r>
          </a:p>
          <a:p>
            <a:pPr algn="l">
              <a:spcAft>
                <a:spcPts val="600"/>
              </a:spcAft>
            </a:pPr>
            <a:r>
              <a:rPr lang="en-US" b="1" cap="all" dirty="0"/>
              <a:t>Email ID </a:t>
            </a:r>
            <a:r>
              <a:rPr lang="en-US" cap="all" dirty="0"/>
              <a:t>: parusubothuvenkatarao@gmail.com</a:t>
            </a:r>
          </a:p>
          <a:p>
            <a:pPr algn="l">
              <a:spcAft>
                <a:spcPts val="600"/>
              </a:spcAft>
            </a:pPr>
            <a:r>
              <a:rPr lang="en-US" b="1" cap="all" dirty="0"/>
              <a:t>AICTE Student ID : </a:t>
            </a:r>
            <a:r>
              <a:rPr lang="en-US" cap="all" dirty="0"/>
              <a:t>STU664249fabedc31715620346</a:t>
            </a:r>
            <a:endParaRPr lang="en-US" dirty="0"/>
          </a:p>
          <a:p>
            <a:pPr algn="l">
              <a:spcAft>
                <a:spcPts val="600"/>
              </a:spcAft>
            </a:pPr>
            <a:endParaRPr lang="en-US" sz="2000" b="1" cap="all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BE8D3275-1B76-95C8-D9B6-BBE2D0A0371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5570" r="5570"/>
          <a:stretch>
            <a:fillRect/>
          </a:stretch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9027663-71B4-0F27-E3F5-76687AD85900}"/>
              </a:ext>
            </a:extLst>
          </p:cNvPr>
          <p:cNvSpPr txBox="1"/>
          <p:nvPr/>
        </p:nvSpPr>
        <p:spPr>
          <a:xfrm>
            <a:off x="1150779" y="1029946"/>
            <a:ext cx="3325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CAPSTONE PROJECT</a:t>
            </a:r>
            <a:endParaRPr lang="en-IN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8711" y="2574036"/>
            <a:ext cx="4873752" cy="1709928"/>
          </a:xfrm>
        </p:spPr>
        <p:txBody>
          <a:bodyPr/>
          <a:lstStyle/>
          <a:p>
            <a:r>
              <a:rPr lang="en-US" sz="6600" dirty="0"/>
              <a:t>Thank you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34259DC-A839-EEC7-FBE3-FC93A232CF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964" r="29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B7895-F393-E1EA-4ACE-8DB636F42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389184"/>
            <a:ext cx="9912096" cy="1014984"/>
          </a:xfrm>
        </p:spPr>
        <p:txBody>
          <a:bodyPr/>
          <a:lstStyle/>
          <a:p>
            <a:r>
              <a:rPr lang="en-US" sz="4800" cap="all" dirty="0">
                <a:cs typeface="Arial"/>
              </a:rPr>
              <a:t>OUTLINE</a:t>
            </a:r>
            <a:endParaRPr lang="en-IN" sz="4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F30AA7-10AE-9CB7-8804-4489C8097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AED95D-A1B3-C1A7-20CD-612998C0E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AI</a:t>
            </a:r>
            <a:endParaRPr lang="en-US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04173D-62A9-AF06-B476-EEB827087147}"/>
              </a:ext>
            </a:extLst>
          </p:cNvPr>
          <p:cNvSpPr txBox="1">
            <a:spLocks/>
          </p:cNvSpPr>
          <p:nvPr/>
        </p:nvSpPr>
        <p:spPr>
          <a:xfrm>
            <a:off x="838200" y="1808327"/>
            <a:ext cx="10515600" cy="4251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+mj-lt"/>
                <a:cs typeface="Arial"/>
              </a:rPr>
              <a:t>Problem Statement 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+mj-lt"/>
                <a:cs typeface="Arial"/>
              </a:rPr>
              <a:t>Proposed System/Solution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+mj-lt"/>
                <a:cs typeface="Arial"/>
              </a:rPr>
              <a:t>System Development Approach (Technology Used) 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+mj-lt"/>
                <a:cs typeface="Arial"/>
              </a:rPr>
              <a:t>Algorithm &amp; Deployment  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+mj-lt"/>
                <a:cs typeface="Arial"/>
              </a:rPr>
              <a:t>Result (Output Image)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+mj-lt"/>
                <a:cs typeface="Arial"/>
              </a:rPr>
              <a:t>Conclusion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+mj-lt"/>
                <a:cs typeface="Arial"/>
              </a:rPr>
              <a:t>Future Scope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+mj-lt"/>
                <a:cs typeface="Arial"/>
              </a:rPr>
              <a:t>References</a:t>
            </a:r>
          </a:p>
          <a:p>
            <a:endParaRPr lang="en-GB" sz="2200" dirty="0">
              <a:latin typeface="Aptos" panose="020B0004020202020204"/>
              <a:cs typeface="Arial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E32730D-BE71-4F0A-609E-1931136CBAC7}"/>
              </a:ext>
            </a:extLst>
          </p:cNvPr>
          <p:cNvSpPr/>
          <p:nvPr/>
        </p:nvSpPr>
        <p:spPr>
          <a:xfrm>
            <a:off x="838200" y="1215856"/>
            <a:ext cx="10911348" cy="376625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3034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120" y="1140837"/>
            <a:ext cx="5038344" cy="532515"/>
          </a:xfrm>
        </p:spPr>
        <p:txBody>
          <a:bodyPr/>
          <a:lstStyle/>
          <a:p>
            <a:r>
              <a:rPr lang="en-US" sz="3600" cap="all" dirty="0">
                <a:cs typeface="Arial"/>
              </a:rPr>
              <a:t>Problem Statement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21" y="1904950"/>
            <a:ext cx="6711892" cy="3812213"/>
          </a:xfrm>
        </p:spPr>
        <p:txBody>
          <a:bodyPr/>
          <a:lstStyle/>
          <a:p>
            <a:r>
              <a:rPr lang="en-US" dirty="0"/>
              <a:t>For many banks, retaining high profitable customers is the number one business goal. Banking fraud, however, poses a significant threat to this goal for different banks. In terms of substantial financial losses, trust and credibility, this is a concerning issue to both banks and customers alike.</a:t>
            </a:r>
          </a:p>
          <a:p>
            <a:r>
              <a:rPr lang="en-US" dirty="0"/>
              <a:t>In the banking industry, credit card fraud detection using machine learning is not only a trend but a necessity for them to put proactive monitoring and fraud prevention mechanisms in place. Machine learning is helping these institutions to reduce time-consuming manual reviews, costly chargebacks and fees as well as denials of legitimate transactions.</a:t>
            </a:r>
          </a:p>
          <a:p>
            <a:r>
              <a:rPr lang="en-US" dirty="0"/>
              <a:t>In this project we will detect fraudulent credit card transactions with the help of Machine learning models. We will </a:t>
            </a:r>
            <a:r>
              <a:rPr lang="en-US" dirty="0" err="1"/>
              <a:t>analyse</a:t>
            </a:r>
            <a:r>
              <a:rPr lang="en-US" dirty="0"/>
              <a:t> customer-level data that has been collected and </a:t>
            </a:r>
            <a:r>
              <a:rPr lang="en-US" dirty="0" err="1"/>
              <a:t>analysed</a:t>
            </a:r>
            <a:r>
              <a:rPr lang="en-US" dirty="0"/>
              <a:t> during a research collaboration of Worldline and the Machine Learning Group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14DC4BD3-4E2C-C5A2-4363-6E9A65C935F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989" b="19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CA50D-E3EF-6517-1D45-26CA56FB1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3100"/>
            <a:ext cx="9912096" cy="703648"/>
          </a:xfrm>
        </p:spPr>
        <p:txBody>
          <a:bodyPr/>
          <a:lstStyle/>
          <a:p>
            <a:r>
              <a:rPr lang="en-US" sz="4400" cap="all" dirty="0">
                <a:cs typeface="Arial"/>
              </a:rPr>
              <a:t>Proposed Solution</a:t>
            </a:r>
            <a:endParaRPr lang="en-IN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BC764-417E-46EF-E220-85B57A8F5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273425"/>
            <a:ext cx="11000232" cy="4817659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aims to detect fraudulent credit card transactions with high accuracy, minimizing false positives and ensuring reliable performance. Using machine learning techniques implemented in Google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Python, the system is designed to analyze transaction data and flag potentially fraudulent activity. The end goal is to provide a robust predictive model that can assist financial institutions in real-time fraud detection.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Data Collection: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dataset used is the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Kaggle Credit Card Fraud Detection dataset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which contains anonymized features derived from PCA transformation for confidentiality.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attributes include Time, Amount, and 28 principal components (V1 to V28), along with the Class label (0 for valid, 1 for fraud)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Preprocessing: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Handled class imbalance using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SMOTE (Synthetic Minority Oversampling Technique)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oversample the minority (fraud) class.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Scaled numerical features such as Time and Amount using 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StandardScaler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consistent feature ranges.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Split the dataset into training and testing subsets to evaluate generalization.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Algorithm: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I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Utilized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cross-validation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GridSearchCV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hyperparameter tuning and comparison across models.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in Google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full pipeline, including data loading, preprocessing, model training, and evaluation, was built in Google </a:t>
            </a:r>
            <a:r>
              <a:rPr lang="en-US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well-documented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Markdown cells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comments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visualizations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Seaborn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aid interpretation.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Evaluation: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Evaluated performance using key classification metrics: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Recall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F1-Score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AUC-ROC Curve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Prioritized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Recall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due to the critical importance of identifying fraudulent transactions while minimizing false alarms.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2CE41-4E7F-43E2-4AEC-F5EC8D265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9C0B9-0429-3D84-1142-5AB169F64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AI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BADE5F6-419D-3EE6-1F83-6A73DE4300EB}"/>
              </a:ext>
            </a:extLst>
          </p:cNvPr>
          <p:cNvSpPr/>
          <p:nvPr/>
        </p:nvSpPr>
        <p:spPr>
          <a:xfrm>
            <a:off x="529074" y="776748"/>
            <a:ext cx="10911348" cy="376625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739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F7628E5-435C-6576-9A89-FACC7D9DC5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8896" y="1622762"/>
            <a:ext cx="9904891" cy="984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Times New Roman" panose="02020603050405020304" pitchFamily="18" charset="0"/>
              </a:rPr>
              <a:t>System Approach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Approach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defines the complete methodology and resources required to build an effective credit card fraud detection model.</a:t>
            </a:r>
            <a:endParaRPr lang="en-US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includes identifying system prerequisites, selecting appropriate libraries, and outlining the pipeline from data acquisition to model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evaluation.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169B04B5-CF57-E0FD-E492-88CE16C747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2A43DAFB-B778-9A53-76C4-17BADD124A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8896" y="2325119"/>
            <a:ext cx="8460971" cy="2708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System Requirements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implement the fraud detection system, the following requirements are necessary: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Platform: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Google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a local machine with at least 8 GB RAM (for handling imbalanced data processing like SMOTE)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Stable internet connection for cloud-based development (Google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cs typeface="Times New Roman" panose="02020603050405020304" pitchFamily="18" charset="0"/>
              </a:rPr>
              <a:t>Software: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Python 3.x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Notebook / Google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environment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 browser (Chrome, Firefox, etc.)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Dataset: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Credit Card Fraud Detection dataset from Kaggle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9A31EB-C731-81A0-1735-5F58F189F9B4}"/>
              </a:ext>
            </a:extLst>
          </p:cNvPr>
          <p:cNvSpPr txBox="1"/>
          <p:nvPr/>
        </p:nvSpPr>
        <p:spPr>
          <a:xfrm>
            <a:off x="1242655" y="888766"/>
            <a:ext cx="8809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+mj-lt"/>
                <a:cs typeface="Arial"/>
              </a:rPr>
              <a:t>System Development Approach</a:t>
            </a:r>
            <a:endParaRPr lang="en-IN" sz="2000" b="1" dirty="0">
              <a:latin typeface="+mj-lt"/>
            </a:endParaRPr>
          </a:p>
        </p:txBody>
      </p:sp>
      <p:sp>
        <p:nvSpPr>
          <p:cNvPr id="17" name="Arrow: Left-Right 16">
            <a:extLst>
              <a:ext uri="{FF2B5EF4-FFF2-40B4-BE49-F238E27FC236}">
                <a16:creationId xmlns:a16="http://schemas.microsoft.com/office/drawing/2014/main" id="{51E4AB47-BD90-DC0E-82A9-7FF19DA41ACB}"/>
              </a:ext>
            </a:extLst>
          </p:cNvPr>
          <p:cNvSpPr/>
          <p:nvPr/>
        </p:nvSpPr>
        <p:spPr>
          <a:xfrm>
            <a:off x="1203959" y="1327780"/>
            <a:ext cx="9425185" cy="256078"/>
          </a:xfrm>
          <a:prstGeom prst="left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01ADB8BD-9B63-2F0E-9C3D-25454BC767CD}"/>
              </a:ext>
            </a:extLst>
          </p:cNvPr>
          <p:cNvSpPr txBox="1">
            <a:spLocks/>
          </p:cNvSpPr>
          <p:nvPr/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dirty="0"/>
              <a:t>AI</a:t>
            </a:r>
          </a:p>
        </p:txBody>
      </p:sp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E4D8E0E-9C72-02E5-1DDA-C98E85CBD567}"/>
              </a:ext>
            </a:extLst>
          </p:cNvPr>
          <p:cNvSpPr txBox="1"/>
          <p:nvPr/>
        </p:nvSpPr>
        <p:spPr>
          <a:xfrm>
            <a:off x="1242655" y="888766"/>
            <a:ext cx="8809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5435" indent="-305435" algn="ctr">
              <a:spcBef>
                <a:spcPct val="20000"/>
              </a:spcBef>
              <a:spcAft>
                <a:spcPts val="600"/>
              </a:spcAft>
            </a:pPr>
            <a:r>
              <a:rPr lang="en-US" sz="2000" b="1" dirty="0">
                <a:latin typeface="+mj-lt"/>
                <a:cs typeface="Arial"/>
              </a:rPr>
              <a:t>Algorithm &amp; Deployment  </a:t>
            </a:r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4A063348-80C1-D8D5-6129-C46AF10CCAD0}"/>
              </a:ext>
            </a:extLst>
          </p:cNvPr>
          <p:cNvSpPr/>
          <p:nvPr/>
        </p:nvSpPr>
        <p:spPr>
          <a:xfrm>
            <a:off x="1203959" y="1327780"/>
            <a:ext cx="9425185" cy="256078"/>
          </a:xfrm>
          <a:prstGeom prst="left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CE98C1-D8D2-9BF6-894A-45BA622AA102}"/>
              </a:ext>
            </a:extLst>
          </p:cNvPr>
          <p:cNvSpPr txBox="1"/>
          <p:nvPr/>
        </p:nvSpPr>
        <p:spPr>
          <a:xfrm>
            <a:off x="1359039" y="1583858"/>
            <a:ext cx="9191729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b="1" dirty="0">
                <a:latin typeface="+mj-lt"/>
              </a:rPr>
              <a:t>Algorithm Selection</a:t>
            </a:r>
            <a:r>
              <a:rPr lang="en-US" b="1" dirty="0"/>
              <a:t>:</a:t>
            </a:r>
          </a:p>
          <a:p>
            <a:pPr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this classification problem, several machine learning algorithms were considered. The most effective ones included: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+mj-lt"/>
              </a:rPr>
              <a:t>Logistic Regression </a:t>
            </a:r>
            <a:r>
              <a:rPr lang="en-US" dirty="0"/>
              <a:t>–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Chosen for its simplicity and interpretability</a:t>
            </a:r>
            <a:r>
              <a:rPr lang="en-US" dirty="0"/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1E9462A-043A-09A3-BC39-05AED49A4BEB}"/>
              </a:ext>
            </a:extLst>
          </p:cNvPr>
          <p:cNvSpPr txBox="1"/>
          <p:nvPr/>
        </p:nvSpPr>
        <p:spPr>
          <a:xfrm>
            <a:off x="1359039" y="2438491"/>
            <a:ext cx="9270105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b="1" dirty="0">
                <a:latin typeface="+mj-lt"/>
              </a:rPr>
              <a:t>Data Input :</a:t>
            </a:r>
          </a:p>
          <a:p>
            <a:pPr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models were trained using the following input features: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+mj-lt"/>
              </a:rPr>
              <a:t>Time:</a:t>
            </a:r>
            <a:r>
              <a:rPr lang="en-US" sz="1200" dirty="0">
                <a:latin typeface="+mj-lt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Seconds elapsed between this transaction and the first transaction in the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+mj-lt"/>
              </a:rPr>
              <a:t>Amount</a:t>
            </a:r>
            <a:r>
              <a:rPr lang="en-US" sz="1400" b="1" dirty="0">
                <a:latin typeface="+mj-lt"/>
              </a:rPr>
              <a:t>:</a:t>
            </a:r>
            <a:r>
              <a:rPr lang="en-US" sz="1400" dirty="0">
                <a:latin typeface="+mj-lt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amount, scaled using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StandardScaler</a:t>
            </a:r>
            <a:r>
              <a:rPr lang="en-US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+mj-lt"/>
              </a:rPr>
              <a:t>V1 to V28:</a:t>
            </a:r>
            <a:r>
              <a:rPr lang="en-US" sz="1200" dirty="0">
                <a:latin typeface="+mj-lt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Principal components obtained via PCA (for anonymized security reasons).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(Label):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variable where 0 = normal transaction and 1 = fraudulent transaction.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additional external features (e.g., location or merchant info) were used due to dataset constraints.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2C70B95-B63B-7139-9DCD-946C12EBA089}"/>
              </a:ext>
            </a:extLst>
          </p:cNvPr>
          <p:cNvSpPr txBox="1"/>
          <p:nvPr/>
        </p:nvSpPr>
        <p:spPr>
          <a:xfrm>
            <a:off x="1359039" y="3990182"/>
            <a:ext cx="9425185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b="1" dirty="0">
                <a:latin typeface="+mj-lt"/>
                <a:cs typeface="Times New Roman" panose="02020603050405020304" pitchFamily="18" charset="0"/>
              </a:rPr>
              <a:t>Training Process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was split into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and test sets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(typically 80/20).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training data was balanced using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SMOTE (Synthetic Minority Oversampling Technique)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address the extreme class imbalance.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were trained using: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Cross-validation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assess consistency across different data splits.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GridSearchCV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hyperparameter tuning (e.g., number of estimators, depth of trees).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was validated using metrics like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Recall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F1-Score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AUC-ROC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621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E59C363-072E-060A-F3BE-FB4D342B2C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197217"/>
              </p:ext>
            </p:extLst>
          </p:nvPr>
        </p:nvGraphicFramePr>
        <p:xfrm>
          <a:off x="925463" y="3069890"/>
          <a:ext cx="6309850" cy="2286000"/>
        </p:xfrm>
        <a:graphic>
          <a:graphicData uri="http://schemas.openxmlformats.org/drawingml/2006/table">
            <a:tbl>
              <a:tblPr/>
              <a:tblGrid>
                <a:gridCol w="1261970">
                  <a:extLst>
                    <a:ext uri="{9D8B030D-6E8A-4147-A177-3AD203B41FA5}">
                      <a16:colId xmlns:a16="http://schemas.microsoft.com/office/drawing/2014/main" val="3974794612"/>
                    </a:ext>
                  </a:extLst>
                </a:gridCol>
                <a:gridCol w="1261970">
                  <a:extLst>
                    <a:ext uri="{9D8B030D-6E8A-4147-A177-3AD203B41FA5}">
                      <a16:colId xmlns:a16="http://schemas.microsoft.com/office/drawing/2014/main" val="3604758796"/>
                    </a:ext>
                  </a:extLst>
                </a:gridCol>
                <a:gridCol w="1261970">
                  <a:extLst>
                    <a:ext uri="{9D8B030D-6E8A-4147-A177-3AD203B41FA5}">
                      <a16:colId xmlns:a16="http://schemas.microsoft.com/office/drawing/2014/main" val="1256856681"/>
                    </a:ext>
                  </a:extLst>
                </a:gridCol>
                <a:gridCol w="1261970">
                  <a:extLst>
                    <a:ext uri="{9D8B030D-6E8A-4147-A177-3AD203B41FA5}">
                      <a16:colId xmlns:a16="http://schemas.microsoft.com/office/drawing/2014/main" val="3975694812"/>
                    </a:ext>
                  </a:extLst>
                </a:gridCol>
                <a:gridCol w="1261970">
                  <a:extLst>
                    <a:ext uri="{9D8B030D-6E8A-4147-A177-3AD203B41FA5}">
                      <a16:colId xmlns:a16="http://schemas.microsoft.com/office/drawing/2014/main" val="3004610346"/>
                    </a:ext>
                  </a:extLst>
                </a:gridCol>
              </a:tblGrid>
              <a:tr h="310612">
                <a:tc>
                  <a:txBody>
                    <a:bodyPr/>
                    <a:lstStyle/>
                    <a:p>
                      <a:r>
                        <a:rPr lang="en-IN" b="1"/>
                        <a:t>Model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/>
                        <a:t>Precision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/>
                        <a:t>Recall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/>
                        <a:t>F1-Score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/>
                        <a:t>AUC-ROC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9641121"/>
                  </a:ext>
                </a:extLst>
              </a:tr>
              <a:tr h="543571">
                <a:tc>
                  <a:txBody>
                    <a:bodyPr/>
                    <a:lstStyle/>
                    <a:p>
                      <a:r>
                        <a:rPr lang="en-IN"/>
                        <a:t>Logistic Regression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0.90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0.63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0.74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0.95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3044741"/>
                  </a:ext>
                </a:extLst>
              </a:tr>
              <a:tr h="543571">
                <a:tc>
                  <a:txBody>
                    <a:bodyPr/>
                    <a:lstStyle/>
                    <a:p>
                      <a:r>
                        <a:rPr lang="en-IN"/>
                        <a:t>Random Forest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0.98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0.76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0.85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0.98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9168748"/>
                  </a:ext>
                </a:extLst>
              </a:tr>
              <a:tr h="543571">
                <a:tc>
                  <a:txBody>
                    <a:bodyPr/>
                    <a:lstStyle/>
                    <a:p>
                      <a:r>
                        <a:rPr lang="en-IN"/>
                        <a:t>XGBoost Classifier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/>
                        <a:t>0.99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/>
                        <a:t>0.84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0.91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0.99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983211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F1D991D5-B158-16AD-A498-C49137FFA9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5463" y="1339409"/>
            <a:ext cx="6537221" cy="984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Result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The machine learning models were evaluated on their ability to correctly identify fraudulent transactions while minimizing false positives. Given the high class imbalance, the focus was placed on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Recall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,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Precision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,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F1-Score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, and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AUC-ROC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rather than overall accuracy.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DAA51047-48F4-A386-CDE1-9A6A8DCAD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5463" y="2135307"/>
            <a:ext cx="4286864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Performance Metrics: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Below are the results from the best-performing models: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AAD7B42-B9F6-477C-EA17-0D5E1D4BA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7521" y="1537901"/>
            <a:ext cx="3817989" cy="381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420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62E62-9995-E2B1-2B3C-A643D7388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93551"/>
            <a:ext cx="9912096" cy="575043"/>
          </a:xfrm>
        </p:spPr>
        <p:txBody>
          <a:bodyPr/>
          <a:lstStyle/>
          <a:p>
            <a:r>
              <a:rPr lang="en-US" sz="3600" cap="all" dirty="0">
                <a:cs typeface="Arial"/>
              </a:rPr>
              <a:t>Conclusion &amp; Future scope</a:t>
            </a:r>
            <a:endParaRPr lang="en-IN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9D24D-BF3B-D98B-CA70-C541F6214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32265D6D-C73D-5C24-BBF2-023E4237DD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039" y="1098539"/>
            <a:ext cx="10309503" cy="4247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 :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Built a fraud detection system using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Logistic Regression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 a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balanced dataset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via under-sampling.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Achieved reliable performance by handling class imbalance (original fraud ratio: ~0.17%).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Evaluated using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accuracy score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 test data split from a resampled dataset.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Challenges: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Severely imbalanced dataset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led to the need for under-sampling (492 fraud vs. 284,315 normal).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Limited to basic ML due to minimal feature context (anonymized PCA-transformed data).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Incorporate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advanced algorithms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like Random Forest,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Explore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SMOTE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or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ensemble techniques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retain full data distribution.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Enhances fraud detection accuracy using Python and scikit-learn in an accessible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Colab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environment.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410806F-A7B1-29B9-13B9-6934162D1341}"/>
              </a:ext>
            </a:extLst>
          </p:cNvPr>
          <p:cNvSpPr txBox="1">
            <a:spLocks/>
          </p:cNvSpPr>
          <p:nvPr/>
        </p:nvSpPr>
        <p:spPr>
          <a:xfrm>
            <a:off x="5364480" y="6412939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AI</a:t>
            </a:r>
          </a:p>
        </p:txBody>
      </p:sp>
    </p:spTree>
    <p:extLst>
      <p:ext uri="{BB962C8B-B14F-4D97-AF65-F5344CB8AC3E}">
        <p14:creationId xmlns:p14="http://schemas.microsoft.com/office/powerpoint/2010/main" val="3641605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1BA10D6-8D22-8DE0-987B-A39A49344DE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9</a:t>
            </a:fld>
            <a:endParaRPr lang="en-US" noProof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EB63BE-15BA-2BE4-61A8-80D4E34F2F42}"/>
              </a:ext>
            </a:extLst>
          </p:cNvPr>
          <p:cNvSpPr txBox="1"/>
          <p:nvPr/>
        </p:nvSpPr>
        <p:spPr>
          <a:xfrm>
            <a:off x="1203960" y="989083"/>
            <a:ext cx="9094838" cy="4194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IN" sz="2000" b="1" dirty="0"/>
              <a:t>References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N" sz="2000" dirty="0"/>
              <a:t>Andrea Dal </a:t>
            </a:r>
            <a:r>
              <a:rPr lang="en-IN" sz="2000" dirty="0" err="1"/>
              <a:t>Pozzolo</a:t>
            </a:r>
            <a:r>
              <a:rPr lang="en-IN" sz="2000" dirty="0"/>
              <a:t> et al., </a:t>
            </a:r>
            <a:r>
              <a:rPr lang="en-IN" sz="2000" i="1" dirty="0"/>
              <a:t>“Calibrating Probability with </a:t>
            </a:r>
            <a:r>
              <a:rPr lang="en-IN" sz="2000" i="1" dirty="0" err="1"/>
              <a:t>Undersampling</a:t>
            </a:r>
            <a:r>
              <a:rPr lang="en-IN" sz="2000" i="1" dirty="0"/>
              <a:t> for Unbalanced Classification”</a:t>
            </a:r>
            <a:r>
              <a:rPr lang="en-IN" sz="2000" dirty="0"/>
              <a:t>, IEEE Symposium Series on Computational Intelligence, 2015.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N" sz="2000" dirty="0"/>
              <a:t>Kaggle Dataset: </a:t>
            </a:r>
            <a:r>
              <a:rPr lang="en-IN" sz="2000" dirty="0">
                <a:hlinkClick r:id="rId2"/>
              </a:rPr>
              <a:t>Credit Card Fraud Detection</a:t>
            </a:r>
            <a:endParaRPr lang="en-IN" sz="2000" dirty="0"/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N" sz="2000" dirty="0"/>
              <a:t>Scikit-learn Documentation: </a:t>
            </a:r>
            <a:r>
              <a:rPr lang="en-IN" sz="2000" dirty="0">
                <a:hlinkClick r:id="rId3"/>
              </a:rPr>
              <a:t>https://scikit-learn.org</a:t>
            </a:r>
            <a:endParaRPr lang="en-IN" sz="2000" dirty="0"/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N" sz="2000" dirty="0"/>
              <a:t>Brownlee, Jason. </a:t>
            </a:r>
            <a:r>
              <a:rPr lang="en-IN" sz="2000" i="1" dirty="0"/>
              <a:t>“Imbalanced Classification with Python”</a:t>
            </a:r>
            <a:r>
              <a:rPr lang="en-IN" sz="2000" dirty="0"/>
              <a:t>, Machine Learning Mastery, 2020.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N" sz="2000" dirty="0"/>
              <a:t>Towards Data Science Articles on Fraud Detection Techniques and SMOTE.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N" sz="2000" dirty="0"/>
              <a:t>Google </a:t>
            </a:r>
            <a:r>
              <a:rPr lang="en-IN" sz="2000" dirty="0" err="1"/>
              <a:t>Colab</a:t>
            </a:r>
            <a:r>
              <a:rPr lang="en-IN" sz="2000" dirty="0"/>
              <a:t>: Free cloud platform for executing Python notebooks.</a:t>
            </a:r>
          </a:p>
          <a:p>
            <a:pPr>
              <a:lnSpc>
                <a:spcPct val="150000"/>
              </a:lnSpc>
            </a:pPr>
            <a:r>
              <a:rPr lang="en-IN" sz="2000" b="1" dirty="0"/>
              <a:t>GitHub Link: </a:t>
            </a:r>
            <a:r>
              <a:rPr lang="en-IN" sz="2000" b="1" i="1" dirty="0"/>
              <a:t>[</a:t>
            </a:r>
            <a:r>
              <a:rPr lang="en-IN" sz="2000" b="1" i="1" dirty="0">
                <a:hlinkClick r:id="rId4"/>
              </a:rPr>
              <a:t>link here</a:t>
            </a:r>
            <a:r>
              <a:rPr lang="en-IN" sz="2000" b="1" i="1" dirty="0"/>
              <a:t>]</a:t>
            </a:r>
            <a:endParaRPr lang="en-IN" sz="2000" b="1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39557D9-27A2-18F8-CC1A-57858CC92EFD}"/>
              </a:ext>
            </a:extLst>
          </p:cNvPr>
          <p:cNvSpPr txBox="1">
            <a:spLocks/>
          </p:cNvSpPr>
          <p:nvPr/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dirty="0"/>
              <a:t>AI</a:t>
            </a:r>
          </a:p>
        </p:txBody>
      </p:sp>
    </p:spTree>
    <p:extLst>
      <p:ext uri="{BB962C8B-B14F-4D97-AF65-F5344CB8AC3E}">
        <p14:creationId xmlns:p14="http://schemas.microsoft.com/office/powerpoint/2010/main" val="691737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{B594B6D2-6B4A-4541-8CB0-2E8CC2C25024}tf11429527_win32</Template>
  <TotalTime>241</TotalTime>
  <Words>1143</Words>
  <Application>Microsoft Office PowerPoint</Application>
  <PresentationFormat>Widescreen</PresentationFormat>
  <Paragraphs>140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Aptos</vt:lpstr>
      <vt:lpstr>Arial</vt:lpstr>
      <vt:lpstr>Calibri</vt:lpstr>
      <vt:lpstr>Century Gothic</vt:lpstr>
      <vt:lpstr>Courier New</vt:lpstr>
      <vt:lpstr>DM Sans Medium</vt:lpstr>
      <vt:lpstr>Karla</vt:lpstr>
      <vt:lpstr>quote-cjk-patch</vt:lpstr>
      <vt:lpstr>Times New Roman</vt:lpstr>
      <vt:lpstr>Univers Condensed Light</vt:lpstr>
      <vt:lpstr>Office Theme</vt:lpstr>
      <vt:lpstr>Credit Card Fraud Detection</vt:lpstr>
      <vt:lpstr>OUTLINE</vt:lpstr>
      <vt:lpstr>Problem Statement </vt:lpstr>
      <vt:lpstr>Proposed Solution</vt:lpstr>
      <vt:lpstr>PowerPoint Presentation</vt:lpstr>
      <vt:lpstr>PowerPoint Presentation</vt:lpstr>
      <vt:lpstr>PowerPoint Presentation</vt:lpstr>
      <vt:lpstr>Conclusion &amp; Future scope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VENKATA RAO</dc:creator>
  <cp:lastModifiedBy>VENKATA RAO</cp:lastModifiedBy>
  <cp:revision>5</cp:revision>
  <dcterms:created xsi:type="dcterms:W3CDTF">2025-05-31T09:47:47Z</dcterms:created>
  <dcterms:modified xsi:type="dcterms:W3CDTF">2025-06-06T02:32:16Z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